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5"/>
  </p:notesMasterIdLst>
  <p:sldIdLst>
    <p:sldId id="316" r:id="rId2"/>
    <p:sldId id="397" r:id="rId3"/>
    <p:sldId id="398" r:id="rId4"/>
    <p:sldId id="281" r:id="rId5"/>
    <p:sldId id="348" r:id="rId6"/>
    <p:sldId id="349" r:id="rId7"/>
    <p:sldId id="319" r:id="rId8"/>
    <p:sldId id="320" r:id="rId9"/>
    <p:sldId id="35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79" r:id="rId21"/>
    <p:sldId id="373" r:id="rId22"/>
    <p:sldId id="372" r:id="rId23"/>
    <p:sldId id="336" r:id="rId24"/>
    <p:sldId id="337" r:id="rId25"/>
    <p:sldId id="338" r:id="rId26"/>
    <p:sldId id="380" r:id="rId27"/>
    <p:sldId id="339" r:id="rId28"/>
    <p:sldId id="340" r:id="rId29"/>
    <p:sldId id="341" r:id="rId30"/>
    <p:sldId id="343" r:id="rId31"/>
    <p:sldId id="344" r:id="rId32"/>
    <p:sldId id="345" r:id="rId33"/>
    <p:sldId id="346" r:id="rId34"/>
    <p:sldId id="351" r:id="rId35"/>
    <p:sldId id="347" r:id="rId36"/>
    <p:sldId id="352" r:id="rId37"/>
    <p:sldId id="331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DA22"/>
    <a:srgbClr val="F3F6F8"/>
    <a:srgbClr val="282828"/>
    <a:srgbClr val="0080C6"/>
    <a:srgbClr val="D8E0E6"/>
    <a:srgbClr val="AFDFEC"/>
    <a:srgbClr val="5BC8EE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920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5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68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50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32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24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78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628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244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776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61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886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724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977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851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442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99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023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67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480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279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866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01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407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40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400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373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22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184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001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668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906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997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176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30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770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7074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919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79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96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401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266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240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71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73477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6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83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69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emf"/><Relationship Id="rId4" Type="http://schemas.openxmlformats.org/officeDocument/2006/relationships/image" Target="../media/image3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9276B7-B170-402B-9290-D76370E5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006388" cy="97520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1461939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Time Series</a:t>
            </a:r>
            <a:br>
              <a:rPr lang="en-GB" sz="6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To infinity and beyond….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log(Japanese GDP)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70" y="3052019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48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b="1" i="0" smtClean="0">
                        <a:latin typeface="Cambria Math" charset="0"/>
                      </a:rPr>
                      <m:t>𝚫</m:t>
                    </m:r>
                  </m:oMath>
                </a14:m>
                <a:r>
                  <a:rPr lang="en-US" dirty="0">
                    <a:latin typeface="Palatino Linotype" charset="0"/>
                  </a:rPr>
                  <a:t>log(Japanese GDP)</a:t>
                </a: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456" y="2275470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9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 err="1">
                <a:latin typeface="Palatino Linotype" charset="0"/>
              </a:rPr>
              <a:t>Stationarity</a:t>
            </a:r>
            <a:r>
              <a:rPr lang="en-US" dirty="0">
                <a:latin typeface="Palatino Linotype" charset="0"/>
              </a:rPr>
              <a:t>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65581" y="2438003"/>
                <a:ext cx="12440303" cy="73954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time series is stationary if the distribution of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independent of t 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(for large t!)</a:t>
                </a: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Among other things, this means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mean is the same over time: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𝑠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 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variance is the same over time: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𝑆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 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Covariances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are the same over time for the same time distance: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𝐶𝑜𝑣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, 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=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𝐶𝑜𝑣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𝑆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, 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𝑠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) </m:t>
                    </m:r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We will need 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for estimation, so that there is some replication, i.e. new information in new observations about the same thing.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2438003"/>
                <a:ext cx="12440303" cy="7395486"/>
              </a:xfrm>
              <a:prstGeom prst="rect">
                <a:avLst/>
              </a:prstGeom>
              <a:blipFill>
                <a:blip r:embed="rId3"/>
                <a:stretch>
                  <a:fillRect l="-2107" t="-1731" r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To be stationary or not to be stationary – that is the question…..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38" y="3226713"/>
            <a:ext cx="5426816" cy="3946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2651" y="0"/>
            <a:ext cx="2401885" cy="32267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32" y="3226713"/>
            <a:ext cx="5426816" cy="394677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1753603" y="7639076"/>
            <a:ext cx="3629916" cy="1787869"/>
          </a:xfrm>
          <a:prstGeom prst="wedgeRoundRectCallout">
            <a:avLst>
              <a:gd name="adj1" fmla="val -21331"/>
              <a:gd name="adj2" fmla="val -6881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This one looks clearly </a:t>
            </a:r>
            <a:r>
              <a:rPr lang="en-US" sz="3646"/>
              <a:t>non stationary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6972735" y="7639076"/>
            <a:ext cx="3629916" cy="1787869"/>
          </a:xfrm>
          <a:prstGeom prst="wedgeRoundRectCallout">
            <a:avLst>
              <a:gd name="adj1" fmla="val -21331"/>
              <a:gd name="adj2" fmla="val -6881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Your turn: How about this one?</a:t>
            </a:r>
          </a:p>
        </p:txBody>
      </p:sp>
    </p:spTree>
    <p:extLst>
      <p:ext uri="{BB962C8B-B14F-4D97-AF65-F5344CB8AC3E}">
        <p14:creationId xmlns:p14="http://schemas.microsoft.com/office/powerpoint/2010/main" val="97945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White noise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89453" y="2372256"/>
                <a:ext cx="12190016" cy="69596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time series </a:t>
                </a:r>
                <a:r>
                  <a:rPr lang="en-US" sz="3413" u="sng" dirty="0">
                    <a:latin typeface="Palatino Linotype" charset="0"/>
                    <a:ea typeface="Palatino Linotype" charset="0"/>
                    <a:cs typeface="Palatino Linotype" charset="0"/>
                  </a:rPr>
                  <a:t>process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a theoretical model for how a variable evolves over time. 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simplest time series process is white noise: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∼ 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𝑖𝑖𝑑</m:t>
                    </m:r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iid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means independently and identically distributed.</a:t>
                </a: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Hence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</a:rPr>
                      <m:t>𝐸</m:t>
                    </m:r>
                    <m:r>
                      <a:rPr lang="en-US" sz="3413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</a:rPr>
                      <m:t>) = 0</m:t>
                    </m:r>
                  </m:oMath>
                </a14:m>
                <a:r>
                  <a:rPr lang="en-US" sz="3413" dirty="0"/>
                  <a:t>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𝑉𝑎𝑟</m:t>
                    </m:r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(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) = 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pPr>
                      <m:e>
                        <m:r>
                          <a:rPr lang="en-US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𝜎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413">
                    <a:latin typeface="Palatino Linotype" charset="0"/>
                    <a:ea typeface="Palatino Linotype" charset="0"/>
                    <a:cs typeface="Palatino Linotype" charset="0"/>
                  </a:rPr>
                  <a:t> for all t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spcAft>
                    <a:spcPts val="1706"/>
                  </a:spcAft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This is the building block for more complicated time series processes.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Because white noise is distributed 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iid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, we could use standard estimation and inference techniques for a white noise process as with cross-sectional data. Alas, there is not much to estimate. 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53" y="2372256"/>
                <a:ext cx="12190016" cy="6959662"/>
              </a:xfrm>
              <a:prstGeom prst="rect">
                <a:avLst/>
              </a:prstGeom>
              <a:blipFill>
                <a:blip r:embed="rId3"/>
                <a:stretch>
                  <a:fillRect l="-1250" t="-1226" r="-650" b="-21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9391" y="1"/>
            <a:ext cx="3395145" cy="190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4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White noise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17" y="2456062"/>
            <a:ext cx="8591704" cy="624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6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The autocorrelation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07313" y="2494992"/>
                <a:ext cx="12401486" cy="6850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panose="02040502050505030304" pitchFamily="18" charset="0"/>
                  </a:rPr>
                  <a:t>The r-</a:t>
                </a:r>
                <a:r>
                  <a:rPr lang="en-US" sz="3413" dirty="0" err="1">
                    <a:latin typeface="Palatino Linotype" panose="02040502050505030304" pitchFamily="18" charset="0"/>
                  </a:rPr>
                  <a:t>th</a:t>
                </a:r>
                <a:r>
                  <a:rPr lang="en-US" sz="3413" dirty="0">
                    <a:latin typeface="Palatino Linotype" panose="02040502050505030304" pitchFamily="18" charset="0"/>
                  </a:rPr>
                  <a:t> order autocorrelation at time t is defined as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𝑡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,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f>
                      <m:fPr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13" i="1" dirty="0">
                            <a:latin typeface="Cambria Math" charset="0"/>
                          </a:rPr>
                          <m:t>𝐶𝑜𝑣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413" i="1" dirty="0" err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413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3413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GB" sz="3413" i="1" dirty="0">
                                <a:latin typeface="Palatino Linotype" panose="020405020505050303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413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GB" sz="3413" i="1" dirty="0">
                                <a:latin typeface="Palatino Linotype" panose="020405020505050303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3413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𝑡</m:t>
                                    </m:r>
                                    <m:r>
                                      <a:rPr lang="en-GB" sz="3413" i="1" dirty="0">
                                        <a:latin typeface="Cambria Math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panose="02040502050505030304" pitchFamily="18" charset="0"/>
                  </a:rPr>
                  <a:t>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 dirty="0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is stationary this simplifies to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panose="0204050205050503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</a:rPr>
                          <m:t>,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GB" sz="3413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f>
                      <m:fPr>
                        <m:ctrlPr>
                          <a:rPr lang="en-US" sz="3413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413" i="1" dirty="0">
                            <a:latin typeface="Cambria Math" charset="0"/>
                          </a:rPr>
                          <m:t>𝐶𝑜𝑣</m:t>
                        </m:r>
                        <m:r>
                          <a:rPr lang="en-US" sz="3413" i="1" dirty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3413" i="1" dirty="0" err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13" i="1" dirty="0" err="1"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GB" sz="3413" i="1" dirty="0">
                                <a:latin typeface="Cambria Math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3413" i="1" dirty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GB" sz="3413" i="1" dirty="0">
                            <a:latin typeface="Palatino Linotype" panose="02040502050505030304" pitchFamily="18" charset="0"/>
                          </a:rPr>
                          <m:t>Var</m:t>
                        </m:r>
                        <m:d>
                          <m:dPr>
                            <m:ctrlPr>
                              <a:rPr lang="en-GB" sz="3413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413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 dirty="0">
                                    <a:latin typeface="Cambria Math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 dirty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sz="3413" dirty="0">
                    <a:latin typeface="Palatino Linotype" panose="02040502050505030304" pitchFamily="18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panose="02040502050505030304" pitchFamily="18" charset="0"/>
                </a:endParaRPr>
              </a:p>
              <a:p>
                <a:r>
                  <a:rPr lang="en-US" sz="3413" dirty="0">
                    <a:latin typeface="Palatino Linotype" panose="02040502050505030304" pitchFamily="18" charset="0"/>
                  </a:rPr>
                  <a:t>And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 1         </m:t>
                    </m:r>
                    <m:r>
                      <a:rPr lang="en-GB" sz="3413" i="1" dirty="0">
                        <a:latin typeface="Cambria Math" charset="0"/>
                      </a:rPr>
                      <m:t>       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</a:rPr>
                          <m:t>−</m:t>
                        </m:r>
                        <m:r>
                          <a:rPr lang="en-GB" sz="3413" i="1" dirty="0">
                            <a:latin typeface="Cambria Math" charset="0"/>
                          </a:rPr>
                          <m:t>𝑟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</a:rPr>
                      <m:t> </m:t>
                    </m:r>
                  </m:oMath>
                </a14:m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  <a:p>
                <a:endParaRPr lang="en-US" sz="3413" dirty="0">
                  <a:latin typeface="Palatino Linotype" panose="02040502050505030304" pitchFamily="18" charset="0"/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13" y="2494992"/>
                <a:ext cx="12401486" cy="6850593"/>
              </a:xfrm>
              <a:prstGeom prst="rect">
                <a:avLst/>
              </a:prstGeom>
              <a:blipFill>
                <a:blip r:embed="rId3"/>
                <a:stretch>
                  <a:fillRect l="-1377" t="-12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/>
          <p:cNvSpPr/>
          <p:nvPr/>
        </p:nvSpPr>
        <p:spPr>
          <a:xfrm>
            <a:off x="2686278" y="7759666"/>
            <a:ext cx="9711466" cy="1579896"/>
          </a:xfrm>
          <a:prstGeom prst="wedgeRoundRectCallout">
            <a:avLst>
              <a:gd name="adj1" fmla="val -24903"/>
              <a:gd name="adj2" fmla="val -6670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46" b="1" dirty="0"/>
              <a:t>Your turn: </a:t>
            </a:r>
            <a:r>
              <a:rPr lang="en-US" sz="3646" dirty="0"/>
              <a:t>What’s the autocorrelation function for white noise?</a:t>
            </a:r>
          </a:p>
        </p:txBody>
      </p:sp>
    </p:spTree>
    <p:extLst>
      <p:ext uri="{BB962C8B-B14F-4D97-AF65-F5344CB8AC3E}">
        <p14:creationId xmlns:p14="http://schemas.microsoft.com/office/powerpoint/2010/main" val="52509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An autoregressive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449257" y="2376503"/>
                <a:ext cx="12401486" cy="6960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autoregressive process of order 1 or AR(1) process is given by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white noise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 dirty="0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US" sz="3413" i="1" dirty="0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 dirty="0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is the building block for the AR process.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autoregressive process of order p or AR(p) process is given by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US" sz="3413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𝑌𝑡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= 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2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+…+</m:t>
                    </m:r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𝑝</m:t>
                        </m:r>
                      </m:sub>
                    </m:sSub>
                    <m:r>
                      <a:rPr lang="en-US" sz="3413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US" sz="3413" i="1" dirty="0" err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b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</a:b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i.e. regressions of a variable on its own lags. 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57" y="2376503"/>
                <a:ext cx="12401486" cy="6960880"/>
              </a:xfrm>
              <a:prstGeom prst="rect">
                <a:avLst/>
              </a:prstGeom>
              <a:blipFill>
                <a:blip r:embed="rId3"/>
                <a:stretch>
                  <a:fillRect l="-1229" t="-1226" r="-639" b="-2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784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>
                    <a:latin typeface="Palatino Linotype" charset="0"/>
                  </a:rPr>
                  <a:t>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𝟖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083" y="2343338"/>
            <a:ext cx="9451414" cy="683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8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The mean of a stationary AR(1) process 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266959" y="2307977"/>
                <a:ext cx="11236486" cy="60880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 err="1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Stationarity</a:t>
                </a:r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 implies: </a:t>
                </a:r>
                <a14:m>
                  <m:oMath xmlns:m="http://schemas.openxmlformats.org/officeDocument/2006/math">
                    <m: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413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White noise implies: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Hence: 	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/>
                    <a:cs typeface="Palatino Linotype"/>
                  </a:rPr>
                  <a:t>…and consequently:  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3413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959" y="2307977"/>
                <a:ext cx="11236486" cy="6088077"/>
              </a:xfrm>
              <a:prstGeom prst="rect">
                <a:avLst/>
              </a:prstGeom>
              <a:blipFill>
                <a:blip r:embed="rId3"/>
                <a:stretch>
                  <a:fillRect l="-2333" t="-2104" b="-6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83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D1C18E-9C03-4A6D-8EC1-1B3050818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Objectives of this lecture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E445-300C-4428-B730-7ACD23E53967}"/>
              </a:ext>
            </a:extLst>
          </p:cNvPr>
          <p:cNvSpPr txBox="1"/>
          <p:nvPr/>
        </p:nvSpPr>
        <p:spPr>
          <a:xfrm>
            <a:off x="530442" y="2020824"/>
            <a:ext cx="11944513" cy="1420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Time Series data: Different data points represent different points in time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This introduces some additional challenges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will discuss how to deal with those </a:t>
            </a:r>
          </a:p>
        </p:txBody>
      </p:sp>
    </p:spTree>
    <p:extLst>
      <p:ext uri="{BB962C8B-B14F-4D97-AF65-F5344CB8AC3E}">
        <p14:creationId xmlns:p14="http://schemas.microsoft.com/office/powerpoint/2010/main" val="34216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AR(1)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9154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panose="02040503050406030204" pitchFamily="18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×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−2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panose="02040503050406030204" pitchFamily="18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×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3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−3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−2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mr-IN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b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Hence,  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𝐸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{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}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mr-IN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9154109"/>
              </a:xfrm>
              <a:prstGeom prst="rect">
                <a:avLst/>
              </a:prstGeom>
              <a:blipFill>
                <a:blip r:embed="rId3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/>
          <p:cNvSpPr/>
          <p:nvPr/>
        </p:nvSpPr>
        <p:spPr>
          <a:xfrm>
            <a:off x="2859647" y="6580725"/>
            <a:ext cx="9711466" cy="1125112"/>
          </a:xfrm>
          <a:prstGeom prst="wedgeRoundRectCallout">
            <a:avLst>
              <a:gd name="adj1" fmla="val -14192"/>
              <a:gd name="adj2" fmla="val 8612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46" b="1" dirty="0"/>
              <a:t>Your turn: </a:t>
            </a:r>
            <a:r>
              <a:rPr lang="en-US" sz="3646" dirty="0"/>
              <a:t>Will this be stationary?</a:t>
            </a:r>
          </a:p>
        </p:txBody>
      </p:sp>
    </p:spTree>
    <p:extLst>
      <p:ext uri="{BB962C8B-B14F-4D97-AF65-F5344CB8AC3E}">
        <p14:creationId xmlns:p14="http://schemas.microsoft.com/office/powerpoint/2010/main" val="172581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GB" dirty="0"/>
                  <a:t>What about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>
                            <a:latin typeface="Cambria Math" charset="0"/>
                          </a:rPr>
                          <m:t>  </m:t>
                        </m:r>
                        <m:r>
                          <a:rPr lang="en-GB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GB" i="1">
                            <a:latin typeface="Cambria Math" charset="0"/>
                          </a:rPr>
                          <m:t>𝑌</m:t>
                        </m:r>
                      </m:sub>
                      <m:sup>
                        <m:r>
                          <a:rPr lang="en-GB" i="1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effectLst/>
                  </a:rPr>
                  <a:t>?</a:t>
                </a: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66004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b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</a:rPr>
                            <m:t>  </m:t>
                          </m:r>
                          <m:r>
                            <a:rPr lang="en-GB" sz="3413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GB" sz="3413" i="1">
                          <a:latin typeface="Cambria Math" charset="0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 </m:t>
                          </m:r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(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)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Σ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=1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bSup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𝑢</m:t>
                              </m:r>
                            </m:sub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bSup>
                        </m:e>
                        <m:sub/>
                      </m:sSub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2(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𝜏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(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)+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1+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𝑡</m:t>
                                  </m:r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p>
                      </m:s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𝑉𝑎𝑟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GB" sz="3413" i="1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𝑡</m:t>
                                  </m:r>
                                  <m:r>
                                    <a:rPr lang="en-GB" sz="3413" i="1">
                                      <a:latin typeface="Cambria Math" charset="0"/>
                                      <a:cs typeface="Palatino Linotype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+2</m:t>
                              </m:r>
                            </m:sup>
                          </m:sSup>
                        </m:num>
                        <m:den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p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6600461"/>
              </a:xfrm>
              <a:prstGeom prst="rect">
                <a:avLst/>
              </a:prstGeom>
              <a:blipFill>
                <a:blip r:embed="rId4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573257" y="1005541"/>
            <a:ext cx="6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55600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AR(1)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43318" y="2004216"/>
                <a:ext cx="11615730" cy="74266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3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−3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Sup>
                      <m:sSub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/>
                    </m:sSub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p>
                    </m:s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cs typeface="Palatino Linotype"/>
                      </a:rPr>
                      <m:t>+</m:t>
                    </m:r>
                    <m:sSubSup>
                      <m:sSub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sz="3413">
                            <a:latin typeface="Cambria Math" charset="0"/>
                            <a:cs typeface="Palatino Linotype"/>
                          </a:rPr>
                          <m:t>Σ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=1</m:t>
                        </m:r>
                      </m:sub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</m:sup>
                    </m:sSubSup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</m:sub>
                    </m:sSub>
                    <m:sSup>
                      <m:sSup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pPr>
                      <m:e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p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cs typeface="Palatino Linotype"/>
                          </a:rPr>
                          <m:t>𝜏</m:t>
                        </m:r>
                      </m:sup>
                    </m:sSup>
                  </m:oMath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Hence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𝐶𝑜𝑣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𝛽</m:t>
                      </m:r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endParaRPr lang="en-GB" sz="3413" i="1" dirty="0">
                  <a:latin typeface="Cambria Math" charset="0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𝐶</m:t>
                      </m:r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𝑜𝑣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Sup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  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𝜎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sub>
                        <m:sup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p>
                      </m:sSubSup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 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mr-IN" sz="3413" dirty="0">
                    <a:latin typeface="Palatino Linotype"/>
                    <a:cs typeface="Palatino Linotype"/>
                  </a:rPr>
                  <a:t>…</a:t>
                </a:r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8" y="2004216"/>
                <a:ext cx="11615730" cy="7426648"/>
              </a:xfrm>
              <a:prstGeom prst="rect">
                <a:avLst/>
              </a:prstGeom>
              <a:blipFill>
                <a:blip r:embed="rId3"/>
                <a:stretch>
                  <a:fillRect l="-22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US" dirty="0"/>
              <a:t>Autocorrelation function of AR(1)</a:t>
            </a:r>
            <a:endParaRPr lang="en-US" dirty="0">
              <a:effectLst/>
            </a:endParaRPr>
          </a:p>
        </p:txBody>
      </p:sp>
      <p:sp>
        <p:nvSpPr>
          <p:cNvPr id="2" name="Rectangular Callout 1"/>
          <p:cNvSpPr/>
          <p:nvPr/>
        </p:nvSpPr>
        <p:spPr>
          <a:xfrm>
            <a:off x="2540987" y="6761395"/>
            <a:ext cx="8061664" cy="1874554"/>
          </a:xfrm>
          <a:prstGeom prst="wedgeRectCallout">
            <a:avLst>
              <a:gd name="adj1" fmla="val -20037"/>
              <a:gd name="adj2" fmla="val -681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latin typeface="Palatino Linotype" panose="02040502050505030304" pitchFamily="18" charset="0"/>
              </a:rPr>
              <a:t>i.e. the further away two observations are in time the less correlated they will be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27917" y="2534930"/>
                <a:ext cx="1053326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/>
                    <a:cs typeface="Palatino Linotype"/>
                  </a:rPr>
                  <a:t>Autocorrelation function for AR(1):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=1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:r>
                  <a:rPr lang="en-GB" sz="3413" dirty="0">
                    <a:latin typeface="Palatino Linotype"/>
                    <a:cs typeface="Palatino Linotype"/>
                  </a:rPr>
                  <a:t>…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𝜌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𝑟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p>
                        <m:sSup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p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917" y="2534930"/>
                <a:ext cx="10533266" cy="3676456"/>
              </a:xfrm>
              <a:prstGeom prst="rect">
                <a:avLst/>
              </a:prstGeom>
              <a:blipFill>
                <a:blip r:embed="rId3"/>
                <a:stretch>
                  <a:fillRect l="-2488" t="-36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5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/>
                  <a:t>Correlogram of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𝟖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342" y="2348883"/>
            <a:ext cx="10059251" cy="721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13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US" dirty="0"/>
                  <a:t>Correlogram of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=−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𝟕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53" y="2360661"/>
            <a:ext cx="9623237" cy="6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5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Estimation of a stationary model</a:t>
            </a:r>
            <a:endParaRPr lang="en-US" dirty="0"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3916" y="1959486"/>
            <a:ext cx="12187849" cy="3458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>
                <a:latin typeface="Courier New" charset="0"/>
                <a:ea typeface="Courier New" charset="0"/>
                <a:cs typeface="Courier New" charset="0"/>
              </a:rPr>
              <a:t>library(haven)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gdp_JP.dta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</a:t>
            </a:r>
          </a:p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quantmod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  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gdp_JP_etc.dta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  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["L1lngdp"]=Lag(gdpjp$lngdp,1)    summary(lm(lngdp~L1lngdp ,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))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921" y="4609812"/>
            <a:ext cx="8650396" cy="42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7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Non – </a:t>
            </a:r>
            <a:r>
              <a:rPr lang="en-GB" dirty="0" err="1"/>
              <a:t>stationarity</a:t>
            </a:r>
            <a:r>
              <a:rPr lang="en-GB" dirty="0"/>
              <a:t>: a roadmap </a:t>
            </a:r>
            <a:endParaRPr lang="en-US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5152" y="0"/>
            <a:ext cx="3729384" cy="2487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6601" y="2258510"/>
            <a:ext cx="11928547" cy="6738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Types of non-</a:t>
            </a:r>
            <a:r>
              <a:rPr lang="en-US" sz="3128" b="1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: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 random walk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Trend stationary time series </a:t>
            </a:r>
          </a:p>
          <a:p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Consequences of non-</a:t>
            </a:r>
            <a:r>
              <a:rPr lang="en-US" sz="3128" b="1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b="1" dirty="0">
                <a:latin typeface="Palatino Linotype" charset="0"/>
                <a:ea typeface="Palatino Linotype" charset="0"/>
                <a:cs typeface="Palatino Linotype" charset="0"/>
              </a:rPr>
              <a:t>: </a:t>
            </a:r>
          </a:p>
          <a:p>
            <a:pPr lvl="1"/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Autoregressive coefficients are biased and t-statistics have non-normal distributions</a:t>
            </a:r>
            <a:b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</a:b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Spurious regression; e.g. we find a significant relationship just because things grow over time (e.g. height of child and GDP) </a:t>
            </a:r>
          </a:p>
          <a:p>
            <a:pPr marL="1137742" lvl="1" indent="-487604">
              <a:buFont typeface="Arial" charset="0"/>
              <a:buChar char="•"/>
            </a:pPr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Detecting non-</a:t>
            </a:r>
            <a:r>
              <a:rPr lang="en-US" sz="3128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: the Dickey-Fuller test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Unit roots and integration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Making time series stationary: regression in First Differences</a:t>
            </a:r>
          </a:p>
          <a:p>
            <a:pPr marL="487604" indent="-487604">
              <a:buFont typeface="Arial" charset="0"/>
              <a:buChar char="•"/>
            </a:pPr>
            <a:endParaRPr lang="en-US" sz="3128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60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Non – </a:t>
            </a:r>
            <a:r>
              <a:rPr lang="en-GB" dirty="0" err="1"/>
              <a:t>stationarity</a:t>
            </a:r>
            <a:r>
              <a:rPr lang="en-GB" dirty="0"/>
              <a:t>: Trends </a:t>
            </a:r>
            <a:endParaRPr lang="en-US" dirty="0">
              <a:effectLst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6922" y="2430936"/>
            <a:ext cx="11928547" cy="6738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Many time series, like Japanese GDP, are trending. Clearly, these time series are not stationary.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There are two ways to incorporate trends into a time series model: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Deterministic trends: this is simply a non-random function of time. For example, output capacity may grow at a constant rate over time but GDP may fluctuate around the trend produced by output capacity.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Stochastic trends: in this case the trend is random itself. There may be prolonged periods of increase and prolonged periods of decrease. 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There are many other forms non-</a:t>
            </a:r>
            <a:r>
              <a:rPr lang="en-US" sz="3128" dirty="0" err="1">
                <a:latin typeface="Palatino Linotype" charset="0"/>
                <a:ea typeface="Palatino Linotype" charset="0"/>
                <a:cs typeface="Palatino Linotype" charset="0"/>
              </a:rPr>
              <a:t>stationarity</a:t>
            </a:r>
            <a:r>
              <a:rPr lang="en-US" sz="3128" dirty="0">
                <a:latin typeface="Palatino Linotype" charset="0"/>
                <a:ea typeface="Palatino Linotype" charset="0"/>
                <a:cs typeface="Palatino Linotype" charset="0"/>
              </a:rPr>
              <a:t> can take (which we will not discuss here); e.g. breaks in mean or trend, changes in variance over time ... </a:t>
            </a:r>
          </a:p>
        </p:txBody>
      </p:sp>
    </p:spTree>
    <p:extLst>
      <p:ext uri="{BB962C8B-B14F-4D97-AF65-F5344CB8AC3E}">
        <p14:creationId xmlns:p14="http://schemas.microsoft.com/office/powerpoint/2010/main" val="1754337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Random Walks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12788" y="2863794"/>
                <a:ext cx="11928547" cy="57772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A random walk is the simplest time series model with a stochastic trend. It is a time series model of the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</m:t>
                          </m:r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US" sz="3413" i="1" dirty="0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US" sz="3413" i="1" dirty="0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</m:t>
                      </m:r>
                    </m:oMath>
                  </m:oMathPara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i.e. it is an AR(1) process with a parameter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= 1. </a:t>
                </a:r>
              </a:p>
              <a:p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With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&lt; 1 a random shock dies out eventually. With </a:t>
                </a:r>
                <a:r>
                  <a:rPr lang="en-US" sz="3413" i="1" dirty="0">
                    <a:latin typeface="Palatino Linotype" charset="0"/>
                    <a:ea typeface="Palatino Linotype" charset="0"/>
                    <a:cs typeface="Palatino Linotype" charset="0"/>
                  </a:rPr>
                  <a:t>β 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= 1 it keeps on being felt forever after, which causes non-</a:t>
                </a:r>
                <a:r>
                  <a:rPr lang="en-US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:</a:t>
                </a: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−2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413" i="1" dirty="0">
                    <a:latin typeface="Cambria Math" charset="0"/>
                    <a:ea typeface="Palatino Linotype" charset="0"/>
                    <a:cs typeface="Palatino Linotype" charset="0"/>
                  </a:rPr>
                  <a:t>					….</a:t>
                </a:r>
              </a:p>
              <a:p>
                <a:r>
                  <a:rPr lang="en-GB" sz="3413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naryPr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" y="2863794"/>
                <a:ext cx="11928547" cy="5777287"/>
              </a:xfrm>
              <a:prstGeom prst="rect">
                <a:avLst/>
              </a:prstGeom>
              <a:blipFill>
                <a:blip r:embed="rId5"/>
                <a:stretch>
                  <a:fillRect l="-2197" t="-23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iphy_pZkaG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-11" b="12773"/>
          <a:stretch/>
        </p:blipFill>
        <p:spPr>
          <a:xfrm>
            <a:off x="10248533" y="0"/>
            <a:ext cx="2756003" cy="2403781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4942872" y="8872963"/>
            <a:ext cx="8061664" cy="866846"/>
          </a:xfrm>
          <a:prstGeom prst="wedgeRectCallout">
            <a:avLst>
              <a:gd name="adj1" fmla="val -32940"/>
              <a:gd name="adj2" fmla="val -1156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random walk adds up all shocks from the past of the process</a:t>
            </a:r>
          </a:p>
        </p:txBody>
      </p:sp>
    </p:spTree>
    <p:extLst>
      <p:ext uri="{BB962C8B-B14F-4D97-AF65-F5344CB8AC3E}">
        <p14:creationId xmlns:p14="http://schemas.microsoft.com/office/powerpoint/2010/main" val="54619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5" grpId="0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9F74-D361-4498-A61D-24D49101E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What’s the challenge of time series data?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BDA04-DD82-457B-9C99-A921BE434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649" y="1033272"/>
            <a:ext cx="7810993" cy="4292144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CF069447-DA89-4FA4-A400-C2738E81BCF0}"/>
              </a:ext>
            </a:extLst>
          </p:cNvPr>
          <p:cNvSpPr/>
          <p:nvPr/>
        </p:nvSpPr>
        <p:spPr>
          <a:xfrm>
            <a:off x="292608" y="5325416"/>
            <a:ext cx="7205472" cy="868680"/>
          </a:xfrm>
          <a:prstGeom prst="wedgeRoundRectCallout">
            <a:avLst>
              <a:gd name="adj1" fmla="val -9285"/>
              <a:gd name="adj2" fmla="val -771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Can you spot the problem?</a:t>
            </a:r>
          </a:p>
        </p:txBody>
      </p:sp>
    </p:spTree>
    <p:extLst>
      <p:ext uri="{BB962C8B-B14F-4D97-AF65-F5344CB8AC3E}">
        <p14:creationId xmlns:p14="http://schemas.microsoft.com/office/powerpoint/2010/main" val="12845320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Random Walk</a:t>
            </a:r>
            <a:endParaRPr lang="en-US" dirty="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684" y="2407773"/>
            <a:ext cx="9075967" cy="665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Two different Random Walks</a:t>
            </a:r>
            <a:endParaRPr lang="en-US" dirty="0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17" y="2209905"/>
            <a:ext cx="9304640" cy="68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6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</p:spPr>
            <p:txBody>
              <a:bodyPr/>
              <a:lstStyle/>
              <a:p>
                <a:r>
                  <a:rPr lang="en-GB" dirty="0"/>
                  <a:t>A Random Walk and an AR(1) with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𝜷</m:t>
                    </m:r>
                    <m:r>
                      <a:rPr lang="en-GB" b="1" i="1" smtClean="0">
                        <a:latin typeface="Cambria Math" charset="0"/>
                      </a:rPr>
                      <m:t>=</m:t>
                    </m:r>
                    <m:r>
                      <a:rPr lang="en-GB" b="1" i="1" smtClean="0">
                        <a:latin typeface="Cambria Math" charset="0"/>
                      </a:rPr>
                      <m:t>𝟎</m:t>
                    </m:r>
                    <m:r>
                      <a:rPr lang="en-GB" b="1" i="1" smtClean="0">
                        <a:latin typeface="Cambria Math" charset="0"/>
                      </a:rPr>
                      <m:t>.</m:t>
                    </m:r>
                    <m:r>
                      <a:rPr lang="en-GB" b="1" i="1" smtClean="0">
                        <a:latin typeface="Cambria Math" charset="0"/>
                      </a:rPr>
                      <m:t>𝟗𝟓</m:t>
                    </m:r>
                  </m:oMath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4386" y="473033"/>
                <a:ext cx="10438265" cy="948289"/>
              </a:xfrm>
              <a:blipFill>
                <a:blip r:embed="rId3"/>
                <a:stretch>
                  <a:fillRect l="-2512" t="-180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993" y="2011941"/>
            <a:ext cx="9666650" cy="7036054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1853" y="8912550"/>
            <a:ext cx="13002683" cy="866846"/>
          </a:xfrm>
          <a:prstGeom prst="wedgeRectCallout">
            <a:avLst>
              <a:gd name="adj1" fmla="val -26846"/>
              <a:gd name="adj2" fmla="val -7344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even if a series’ formula almost looks like random walk it behaves very </a:t>
            </a:r>
            <a:r>
              <a:rPr lang="en-GB" sz="3646" dirty="0" err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differntly</a:t>
            </a:r>
            <a:endParaRPr lang="en-GB" sz="3646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4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Mean of a random walk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2028104" y="2626694"/>
                <a:ext cx="8657620" cy="67424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walk: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Mean: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46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𝐸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46" i="1"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04" y="2626694"/>
                <a:ext cx="8657620" cy="6742487"/>
              </a:xfrm>
              <a:prstGeom prst="rect">
                <a:avLst/>
              </a:prstGeom>
              <a:blipFill>
                <a:blip r:embed="rId3"/>
                <a:stretch>
                  <a:fillRect l="-2183" t="-14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3967671" y="8006117"/>
            <a:ext cx="6273795" cy="866846"/>
          </a:xfrm>
          <a:prstGeom prst="wedgeRectCallout">
            <a:avLst>
              <a:gd name="adj1" fmla="val 20816"/>
              <a:gd name="adj2" fmla="val -1953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this does not change over time…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So is it stationary after all?</a:t>
            </a:r>
          </a:p>
        </p:txBody>
      </p:sp>
    </p:spTree>
    <p:extLst>
      <p:ext uri="{BB962C8B-B14F-4D97-AF65-F5344CB8AC3E}">
        <p14:creationId xmlns:p14="http://schemas.microsoft.com/office/powerpoint/2010/main" val="17969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Variance of a random walk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760342" y="2626695"/>
                <a:ext cx="12244193" cy="73035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walk: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Variance of a random walk: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46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naryPr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  <m:sup/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𝑉𝑎𝑟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3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646" i="1"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3646" i="1"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𝑉𝑎𝑟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3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646" i="1"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646" i="1"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𝑡</m:t>
                      </m:r>
                      <m:sSup>
                        <m:sSup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𝜎</m:t>
                          </m:r>
                        </m:e>
                        <m:sup>
                          <m: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	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42" y="2626695"/>
                <a:ext cx="12244193" cy="7303538"/>
              </a:xfrm>
              <a:prstGeom prst="rect">
                <a:avLst/>
              </a:prstGeom>
              <a:blipFill>
                <a:blip r:embed="rId3"/>
                <a:stretch>
                  <a:fillRect l="-1544" t="-13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ular Callout 4"/>
          <p:cNvSpPr/>
          <p:nvPr/>
        </p:nvSpPr>
        <p:spPr>
          <a:xfrm>
            <a:off x="2618506" y="7987906"/>
            <a:ext cx="8061664" cy="514095"/>
          </a:xfrm>
          <a:prstGeom prst="wedgeRectCallout">
            <a:avLst>
              <a:gd name="adj1" fmla="val 30085"/>
              <a:gd name="adj2" fmla="val -21410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grows over time so not stationary</a:t>
            </a:r>
          </a:p>
        </p:txBody>
      </p:sp>
    </p:spTree>
    <p:extLst>
      <p:ext uri="{BB962C8B-B14F-4D97-AF65-F5344CB8AC3E}">
        <p14:creationId xmlns:p14="http://schemas.microsoft.com/office/powerpoint/2010/main" val="41156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deterministic trend</a:t>
            </a:r>
            <a:endParaRPr lang="en-US" dirty="0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91246" y="2507503"/>
                <a:ext cx="12244193" cy="6350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A determinist trend model includes a simple function (typically linear) of time:</a:t>
                </a: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97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97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𝛾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𝛾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1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𝑡</m:t>
                      </m:r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97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97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3697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697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3697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3697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 is some stationary process; e.g. AR(1)</a:t>
                </a:r>
              </a:p>
              <a:p>
                <a:endParaRPr lang="en-GB" sz="3697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It’s called trend stationary because after removing the trend part it will be stationary</a:t>
                </a:r>
              </a:p>
              <a:p>
                <a:r>
                  <a:rPr lang="en-GB" sz="3697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  <a:endParaRPr lang="en-GB" sz="3697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46" y="2507503"/>
                <a:ext cx="12244193" cy="6350649"/>
              </a:xfrm>
              <a:prstGeom prst="rect">
                <a:avLst/>
              </a:prstGeom>
              <a:blipFill>
                <a:blip r:embed="rId3"/>
                <a:stretch>
                  <a:fillRect l="-1594" t="-15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710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/>
              <a:t>A deterministic trend vs random walk</a:t>
            </a:r>
            <a:endParaRPr lang="en-US" dirty="0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80" y="2047315"/>
            <a:ext cx="8825571" cy="6486638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159033" y="8812930"/>
            <a:ext cx="8765073" cy="861112"/>
          </a:xfrm>
          <a:prstGeom prst="wedgeRectCallout">
            <a:avLst>
              <a:gd name="adj1" fmla="val 16569"/>
              <a:gd name="adj2" fmla="val -103370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i.e. they can look very similar indeed</a:t>
            </a:r>
          </a:p>
        </p:txBody>
      </p:sp>
    </p:spTree>
    <p:extLst>
      <p:ext uri="{BB962C8B-B14F-4D97-AF65-F5344CB8AC3E}">
        <p14:creationId xmlns:p14="http://schemas.microsoft.com/office/powerpoint/2010/main" val="200279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Random walk with drift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028104" y="2626694"/>
                <a:ext cx="8657620" cy="119009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Random walk can go anywhere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A random walk with drift a deterministic direction of travel on top of the random walk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𝛾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46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γ</m:t>
                    </m:r>
                    <m:r>
                      <a:rPr lang="en-GB" sz="3646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 is the so called drift term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𝛾</m:t>
                      </m:r>
                      <m:r>
                        <a:rPr lang="en-GB" sz="3646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646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646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646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r>
                  <a:rPr lang="en-GB" sz="3646" dirty="0">
                    <a:ea typeface="Palatino Linotype" charset="0"/>
                    <a:cs typeface="Palatino Linotype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𝛾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2+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−2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lvl="2"/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</a:t>
                </a:r>
              </a:p>
              <a:p>
                <a:pPr lvl="2"/>
                <a:r>
                  <a:rPr lang="en-GB" sz="3646" i="1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		….</a:t>
                </a: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pPr marL="0" lvl="2"/>
                <a:r>
                  <a:rPr lang="en-GB" sz="3646" dirty="0">
                    <a:ea typeface="Palatino Linotype" charset="0"/>
                    <a:cs typeface="Palatino Linotype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𝛾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𝑡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3646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endParaRPr lang="en-GB" sz="3646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646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	</a:t>
                </a:r>
              </a:p>
              <a:p>
                <a:endParaRPr lang="en-GB" sz="3646" i="1" dirty="0">
                  <a:latin typeface="Palatino Linotype" panose="02040502050505030304" pitchFamily="18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104" y="2626694"/>
                <a:ext cx="8657620" cy="11900950"/>
              </a:xfrm>
              <a:prstGeom prst="rect">
                <a:avLst/>
              </a:prstGeom>
              <a:blipFill>
                <a:blip r:embed="rId3"/>
                <a:stretch>
                  <a:fillRect l="-2183" t="-820" r="-15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778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Consequences of non </a:t>
            </a:r>
            <a:r>
              <a:rPr lang="en-GB" dirty="0" err="1">
                <a:latin typeface="Palatino Linotype" charset="0"/>
              </a:rPr>
              <a:t>stationarity</a:t>
            </a:r>
            <a:endParaRPr lang="en-US" dirty="0">
              <a:latin typeface="Palatino Linotype" charset="0"/>
            </a:endParaRPr>
          </a:p>
        </p:txBody>
      </p:sp>
      <p:pic>
        <p:nvPicPr>
          <p:cNvPr id="1026" name="Picture 2" descr="http://www.seat61.com/images/Trans-Sib-gobi-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1979" y="0"/>
            <a:ext cx="4312557" cy="189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61238" y="2369258"/>
            <a:ext cx="11821606" cy="5344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Stationary process: Can use OLS (with some adjustments of standard errors). Include lagged dependent variables as </a:t>
            </a:r>
            <a:r>
              <a:rPr lang="en-GB" sz="2844" dirty="0" err="1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regressors</a:t>
            </a: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; e.g.</a:t>
            </a:r>
          </a:p>
          <a:p>
            <a:pPr algn="ctr"/>
            <a:endParaRPr lang="en-GB" sz="2844" b="1" dirty="0">
              <a:latin typeface="Courier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Trend stationary: Use OLS and include time trend as explanatory variable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44" b="1" dirty="0">
                <a:latin typeface="Courier"/>
                <a:ea typeface="Palatino Linotype" charset="0"/>
                <a:cs typeface="Palatino Linotype" charset="0"/>
              </a:rPr>
              <a:t>lm(lngdp~L1lngdp+time ,</a:t>
            </a:r>
            <a:r>
              <a:rPr lang="en-GB" sz="2844" b="1" dirty="0" err="1">
                <a:latin typeface="Courier"/>
                <a:ea typeface="Palatino Linotype" charset="0"/>
                <a:cs typeface="Palatino Linotype" charset="0"/>
              </a:rPr>
              <a:t>gdpjp</a:t>
            </a:r>
            <a:r>
              <a:rPr lang="en-GB" sz="2844" b="1" dirty="0">
                <a:latin typeface="Courier"/>
                <a:ea typeface="Palatino Linotype" charset="0"/>
                <a:cs typeface="Palatino Linotype" charset="0"/>
              </a:rPr>
              <a:t>)</a:t>
            </a:r>
            <a:endParaRPr lang="en-GB" sz="2844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i="1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844" i="1" dirty="0">
              <a:latin typeface="Palatino Linotype" panose="02040502050505030304" pitchFamily="18" charset="0"/>
              <a:ea typeface="Palatino Linotype" charset="0"/>
              <a:cs typeface="Palatino Linotype" charset="0"/>
            </a:endParaRP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44" dirty="0">
                <a:latin typeface="Palatino Linotype" panose="02040502050505030304" pitchFamily="18" charset="0"/>
                <a:ea typeface="Palatino Linotype" charset="0"/>
                <a:cs typeface="Palatino Linotype" charset="0"/>
              </a:rPr>
              <a:t>If we have a random process autoregressive coefficient estimates will be biased and t-statistics don’t converge to normal distribution even in large samples </a:t>
            </a:r>
          </a:p>
        </p:txBody>
      </p:sp>
      <p:sp>
        <p:nvSpPr>
          <p:cNvPr id="2" name="Rectangular Callout 1"/>
          <p:cNvSpPr/>
          <p:nvPr/>
        </p:nvSpPr>
        <p:spPr>
          <a:xfrm>
            <a:off x="9500583" y="3494471"/>
            <a:ext cx="2882261" cy="357574"/>
          </a:xfrm>
          <a:prstGeom prst="wedgeRectCallout">
            <a:avLst>
              <a:gd name="adj1" fmla="val -15425"/>
              <a:gd name="adj2" fmla="val -22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133" dirty="0"/>
              <a:t>More on that later</a:t>
            </a:r>
          </a:p>
        </p:txBody>
      </p:sp>
    </p:spTree>
    <p:extLst>
      <p:ext uri="{BB962C8B-B14F-4D97-AF65-F5344CB8AC3E}">
        <p14:creationId xmlns:p14="http://schemas.microsoft.com/office/powerpoint/2010/main" val="2011252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Random walk’s  biased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74185" y="2146253"/>
                <a:ext cx="11821606" cy="55776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Suppose  we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128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egress</m:t>
                    </m:r>
                    <m:r>
                      <a:rPr lang="en-GB" sz="3128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  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𝑢</m:t>
                        </m:r>
                      </m:e>
                      <m:sub>
                        <m: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by OLS when the true </a:t>
                </a:r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=1</a:t>
                </a: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Even at fairly large samples we get a biased estimate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0.87  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40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93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80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3128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accPr>
                          <m:e>
                            <m:r>
                              <a:rPr lang="en-GB" sz="3128" i="1">
                                <a:solidFill>
                                  <a:schemeClr val="tx1">
                                    <a:lumMod val="50000"/>
                                  </a:schemeClr>
                                </a:solidFill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0.9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7</m:t>
                    </m:r>
                    <m:r>
                      <a:rPr lang="en-GB" sz="3128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 </m:t>
                    </m:r>
                  </m:oMath>
                </a14:m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for 160 </a:t>
                </a:r>
                <a:r>
                  <a:rPr lang="en-GB" sz="3128" dirty="0" err="1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obs</a:t>
                </a:r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 </a:t>
                </a:r>
              </a:p>
              <a:p>
                <a:pPr algn="ctr"/>
                <a:r>
                  <a:rPr lang="en-GB" sz="3128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 </a:t>
                </a: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128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5" y="2146253"/>
                <a:ext cx="11821606" cy="5577617"/>
              </a:xfrm>
              <a:prstGeom prst="rect">
                <a:avLst/>
              </a:prstGeom>
              <a:blipFill>
                <a:blip r:embed="rId3"/>
                <a:stretch>
                  <a:fillRect l="-1289" t="-13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ular Callout 6"/>
              <p:cNvSpPr/>
              <p:nvPr/>
            </p:nvSpPr>
            <p:spPr>
              <a:xfrm>
                <a:off x="474186" y="6785604"/>
                <a:ext cx="12344107" cy="2637119"/>
              </a:xfrm>
              <a:prstGeom prst="wedgeRectCallout">
                <a:avLst>
                  <a:gd name="adj1" fmla="val -18433"/>
                  <a:gd name="adj2" fmla="val -64423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Hence: First order of business when dealing with a time series that looks non-stationary, figure out if it is trend stationary or we have a random walk; how?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We will test H0: </a:t>
                </a:r>
                <a14:m>
                  <m:oMath xmlns:m="http://schemas.openxmlformats.org/officeDocument/2006/math">
                    <m:r>
                      <a:rPr lang="en-GB" sz="2844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GB" sz="2844" dirty="0">
                    <a:latin typeface="Palatino Linotype" panose="02040502050505030304" pitchFamily="18" charset="0"/>
                    <a:ea typeface="Palatino Linotype" charset="0"/>
                    <a:cs typeface="Palatino Linotype" charset="0"/>
                  </a:rPr>
                  <a:t>=1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But we cannot usual t-test because of the bias</a:t>
                </a:r>
              </a:p>
            </p:txBody>
          </p:sp>
        </mc:Choice>
        <mc:Fallback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86" y="6785604"/>
                <a:ext cx="12344107" cy="2637119"/>
              </a:xfrm>
              <a:prstGeom prst="wedgeRectCallout">
                <a:avLst>
                  <a:gd name="adj1" fmla="val -18433"/>
                  <a:gd name="adj2" fmla="val -64423"/>
                </a:avLst>
              </a:prstGeom>
              <a:blipFill>
                <a:blip r:embed="rId4"/>
                <a:stretch>
                  <a:fillRect l="-888" r="-78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1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00266" y="388600"/>
                <a:ext cx="10441463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Distribution of t-stat of a random walk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dirty="0">
                    <a:latin typeface="Palatino Linotype" charset="0"/>
                  </a:rPr>
                  <a:t> of 100 observations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0266" y="388600"/>
                <a:ext cx="10441463" cy="948289"/>
              </a:xfrm>
              <a:blipFill>
                <a:blip r:embed="rId3"/>
                <a:stretch>
                  <a:fillRect l="-2510" t="-17419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839" y="2446093"/>
            <a:ext cx="7975232" cy="58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91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540254" y="364730"/>
            <a:ext cx="10441463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Dickey-Fuller test </a:t>
            </a:r>
            <a:r>
              <a:rPr lang="en-GB">
                <a:latin typeface="Palatino Linotype" charset="0"/>
              </a:rPr>
              <a:t>to the rescue</a:t>
            </a:r>
            <a:endParaRPr lang="en-US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4990" y="-1"/>
            <a:ext cx="1193454" cy="16777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8444" y="1"/>
            <a:ext cx="1426092" cy="16777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Rewrite original model by subtracting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 on both sides of the model equation:</a:t>
                </a:r>
              </a:p>
              <a:p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𝛽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algn="ctr"/>
                <a:r>
                  <a:rPr lang="en-GB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⇓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3413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Δ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limLow>
                        <m:limLow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GB" sz="3413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𝛽</m:t>
                                  </m:r>
                                  <m:r>
                                    <a:rPr lang="en-GB" sz="3413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𝛿</m:t>
                          </m:r>
                        </m:lim>
                      </m:limLow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𝑢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Testing for a random walk (aka unit root) now boils down to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H0: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=0</a:t>
                </a:r>
              </a:p>
              <a:p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H1: </a:t>
                </a:r>
                <a14:m>
                  <m:oMath xmlns:m="http://schemas.openxmlformats.org/officeDocument/2006/math">
                    <m:r>
                      <a:rPr lang="en-GB" sz="3413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𝛿</m:t>
                    </m:r>
                  </m:oMath>
                </a14:m>
                <a:r>
                  <a:rPr lang="en-US" sz="3413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&lt;0  i.e. stationary process</a:t>
                </a:r>
              </a:p>
              <a:p>
                <a:endParaRPr lang="en-US" sz="3413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991" y="2042485"/>
                <a:ext cx="13002683" cy="6287555"/>
              </a:xfrm>
              <a:prstGeom prst="rect">
                <a:avLst/>
              </a:prstGeom>
              <a:blipFill>
                <a:blip r:embed="rId5"/>
                <a:stretch>
                  <a:fillRect l="-1313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ular Callout 6"/>
          <p:cNvSpPr/>
          <p:nvPr/>
        </p:nvSpPr>
        <p:spPr>
          <a:xfrm>
            <a:off x="282992" y="8183613"/>
            <a:ext cx="12344107" cy="1568400"/>
          </a:xfrm>
          <a:prstGeom prst="wedgeRectCallout">
            <a:avLst>
              <a:gd name="adj1" fmla="val -18433"/>
              <a:gd name="adj2" fmla="val -6442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We still cannot just compare the implied test statistic to a normal t-table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Luckily R will help us</a:t>
            </a:r>
          </a:p>
        </p:txBody>
      </p:sp>
    </p:spTree>
    <p:extLst>
      <p:ext uri="{BB962C8B-B14F-4D97-AF65-F5344CB8AC3E}">
        <p14:creationId xmlns:p14="http://schemas.microsoft.com/office/powerpoint/2010/main" val="17906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 to the rescue: DF tests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824" y="2803474"/>
            <a:ext cx="6448712" cy="6859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387" y="1928800"/>
            <a:ext cx="11034709" cy="2336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library(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urca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gdpjp$lngdp,type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=0)  </a:t>
            </a:r>
          </a:p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555824" y="8820739"/>
            <a:ext cx="2178912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7" name="Rectangle 6"/>
          <p:cNvSpPr/>
          <p:nvPr/>
        </p:nvSpPr>
        <p:spPr>
          <a:xfrm>
            <a:off x="8734735" y="8074969"/>
            <a:ext cx="1288554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6" name="Rectangular Callout 5"/>
          <p:cNvSpPr/>
          <p:nvPr/>
        </p:nvSpPr>
        <p:spPr>
          <a:xfrm>
            <a:off x="1495403" y="6339182"/>
            <a:ext cx="4269800" cy="1735787"/>
          </a:xfrm>
          <a:prstGeom prst="wedgeRectCallout">
            <a:avLst>
              <a:gd name="adj1" fmla="val 64816"/>
              <a:gd name="adj2" fmla="val 10376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cannot reject the H0; i.e. we cannot reject that this series is  a random walk</a:t>
            </a:r>
          </a:p>
        </p:txBody>
      </p:sp>
    </p:spTree>
    <p:extLst>
      <p:ext uri="{BB962C8B-B14F-4D97-AF65-F5344CB8AC3E}">
        <p14:creationId xmlns:p14="http://schemas.microsoft.com/office/powerpoint/2010/main" val="4212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How about AR(2)?</a:t>
            </a:r>
            <a:endParaRPr lang="en-US" dirty="0">
              <a:latin typeface="Palatino Linotyp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5593" y="2090970"/>
            <a:ext cx="7129805" cy="2528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5"/>
              <p:cNvSpPr/>
              <p:nvPr/>
            </p:nvSpPr>
            <p:spPr>
              <a:xfrm>
                <a:off x="373629" y="7672756"/>
                <a:ext cx="11873734" cy="861112"/>
              </a:xfrm>
              <a:prstGeom prst="wedgeRectCallout">
                <a:avLst>
                  <a:gd name="adj1" fmla="val -8128"/>
                  <a:gd name="adj2" fmla="val -221270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 test this again using the coefficient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𝑌</m:t>
                        </m:r>
                      </m:e>
                      <m:sub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𝑡</m:t>
                        </m:r>
                        <m:r>
                          <a:rPr lang="en-GB" sz="3646" i="1">
                            <a:latin typeface="Cambria Math" charset="0"/>
                            <a:cs typeface="Palatino Linotype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3646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29" y="7672756"/>
                <a:ext cx="11873734" cy="861112"/>
              </a:xfrm>
              <a:prstGeom prst="wedgeRectCallout">
                <a:avLst>
                  <a:gd name="adj1" fmla="val -8128"/>
                  <a:gd name="adj2" fmla="val -221270"/>
                </a:avLst>
              </a:prstGeom>
              <a:blipFill>
                <a:blip r:embed="rId4"/>
                <a:stretch>
                  <a:fillRect b="-5181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184437" y="5390445"/>
                <a:ext cx="10901446" cy="5252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+</m:t>
                      </m:r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𝑌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𝑡</m:t>
                          </m:r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−1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cs typeface="Palatino Linotype"/>
                        </a:rPr>
                        <m:t>−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𝑡</m:t>
                              </m:r>
                              <m:r>
                                <a:rPr lang="en-GB" sz="3413" i="1">
                                  <a:latin typeface="Cambria Math" charset="0"/>
                                  <a:cs typeface="Palatino Linotype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3413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3413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t</m:t>
                              </m:r>
                              <m:r>
                                <a:rPr lang="en-GB" sz="3413">
                                  <a:latin typeface="Cambria Math" charset="0"/>
                                  <a:cs typeface="Palatino Linotype"/>
                                </a:rPr>
                                <m:t>−2</m:t>
                              </m:r>
                            </m:sub>
                          </m:sSub>
                        </m:e>
                      </m:d>
                      <m:r>
                        <a:rPr lang="en-GB" sz="3413">
                          <a:latin typeface="Cambria Math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u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3413">
                              <a:latin typeface="Cambria Math" charset="0"/>
                              <a:cs typeface="Palatino Linotype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37" y="5390445"/>
                <a:ext cx="10901446" cy="525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733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900" y="3205314"/>
            <a:ext cx="6239137" cy="654669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R can do AR(2) too (or more)</a:t>
            </a:r>
            <a:endParaRPr lang="en-US" dirty="0">
              <a:latin typeface="Palatino Linotype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724189" y="1254307"/>
            <a:ext cx="11873734" cy="1734020"/>
          </a:xfrm>
          <a:prstGeom prst="wedgeRectCallout">
            <a:avLst>
              <a:gd name="adj1" fmla="val -27958"/>
              <a:gd name="adj2" fmla="val 5694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How many?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See what is significant or what makes sense based on theory;</a:t>
            </a:r>
          </a:p>
          <a:p>
            <a:pPr marL="406337" indent="-406337">
              <a:buFont typeface="Arial" charset="0"/>
              <a:buChar char="•"/>
            </a:pPr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with quarterly we often include a whole year worth of lags (i.e. 4)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6658" y="6968816"/>
            <a:ext cx="5923944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</p:spTree>
    <p:extLst>
      <p:ext uri="{BB962C8B-B14F-4D97-AF65-F5344CB8AC3E}">
        <p14:creationId xmlns:p14="http://schemas.microsoft.com/office/powerpoint/2010/main" val="148654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6" y="473033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Dealing with non-</a:t>
            </a:r>
            <a:r>
              <a:rPr lang="en-GB" dirty="0" err="1">
                <a:latin typeface="Palatino Linotype" charset="0"/>
              </a:rPr>
              <a:t>stationarity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300564" y="2481530"/>
                <a:ext cx="12510690" cy="6219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we concluded that the data series we are working with suffers from non-</a:t>
                </a:r>
                <a:r>
                  <a:rPr lang="en-US" sz="2844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stationarity</a:t>
                </a: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(i.e. we could not reject Dickey-Fuller) we need rid ourselves from it</a:t>
                </a: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We do it by differencing; i.e. instead of working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we work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2844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2844" i="1" dirty="0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In R use diff operator: </a:t>
                </a:r>
                <a:r>
                  <a:rPr lang="en-US" sz="2844" b="1" dirty="0">
                    <a:latin typeface="Courier New" charset="0"/>
                    <a:ea typeface="Courier New" charset="0"/>
                    <a:cs typeface="Courier New" charset="0"/>
                  </a:rPr>
                  <a:t>diff( </a:t>
                </a:r>
                <a:r>
                  <a:rPr lang="en-US" sz="2844" b="1" dirty="0" err="1">
                    <a:latin typeface="Courier New" charset="0"/>
                    <a:ea typeface="Courier New" charset="0"/>
                    <a:cs typeface="Courier New" charset="0"/>
                  </a:rPr>
                  <a:t>lngdp</a:t>
                </a:r>
                <a:r>
                  <a:rPr lang="en-US" sz="2844" b="1" dirty="0">
                    <a:latin typeface="Courier New" charset="0"/>
                    <a:ea typeface="Courier New" charset="0"/>
                    <a:cs typeface="Courier New" charset="0"/>
                  </a:rPr>
                  <a:t>, 1)</a:t>
                </a:r>
              </a:p>
              <a:p>
                <a:pPr marL="406337" indent="-406337">
                  <a:buFont typeface="Arial" charset="0"/>
                  <a:buChar char="•"/>
                </a:pPr>
                <a:endParaRPr lang="en-US" sz="2844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Check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is stationary (i.e. do another DF test on D.Y</a:t>
                </a: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cannot reject DF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 difference again: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GB" sz="2844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Δ</m:t>
                        </m:r>
                        <m:r>
                          <a:rPr lang="en-US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2844" i="1" dirty="0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44" b="1" dirty="0">
                  <a:latin typeface="Courier New" charset="0"/>
                  <a:ea typeface="Courier New" charset="0"/>
                  <a:cs typeface="Courier New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endParaRPr lang="en-US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06337" indent="-406337">
                  <a:buFont typeface="Arial" charset="0"/>
                  <a:buChar char="•"/>
                </a:pPr>
                <a:r>
                  <a:rPr lang="en-US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If it take k rounds of differencing to get to a stationary series we say that our times series process </a:t>
                </a:r>
                <a:r>
                  <a:rPr lang="en-US" sz="2844" b="1" dirty="0">
                    <a:latin typeface="Palatino Linotype" charset="0"/>
                    <a:ea typeface="Palatino Linotype" charset="0"/>
                    <a:cs typeface="Palatino Linotype" charset="0"/>
                  </a:rPr>
                  <a:t>is integrated of order k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64" y="2481530"/>
                <a:ext cx="12510690" cy="6219908"/>
              </a:xfrm>
              <a:prstGeom prst="rect">
                <a:avLst/>
              </a:prstGeom>
              <a:blipFill>
                <a:blip r:embed="rId3"/>
                <a:stretch>
                  <a:fillRect l="-877" t="-1078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U-Turn Arrow 4"/>
          <p:cNvSpPr/>
          <p:nvPr/>
        </p:nvSpPr>
        <p:spPr>
          <a:xfrm rot="16200000" flipV="1">
            <a:off x="9814174" y="6103803"/>
            <a:ext cx="1128928" cy="1045443"/>
          </a:xfrm>
          <a:prstGeom prst="uturnArrow">
            <a:avLst/>
          </a:prstGeom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sp>
        <p:nvSpPr>
          <p:cNvPr id="7" name="Rectangular Callout 6"/>
          <p:cNvSpPr/>
          <p:nvPr/>
        </p:nvSpPr>
        <p:spPr>
          <a:xfrm>
            <a:off x="9191587" y="4304942"/>
            <a:ext cx="3619666" cy="1227013"/>
          </a:xfrm>
          <a:prstGeom prst="wedgeRectCallout">
            <a:avLst>
              <a:gd name="adj1" fmla="val 873"/>
              <a:gd name="adj2" fmla="val 12486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46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Carry on until you have have a stationary series (i.e. reject DF)</a:t>
            </a:r>
          </a:p>
        </p:txBody>
      </p:sp>
    </p:spTree>
    <p:extLst>
      <p:ext uri="{BB962C8B-B14F-4D97-AF65-F5344CB8AC3E}">
        <p14:creationId xmlns:p14="http://schemas.microsoft.com/office/powerpoint/2010/main" val="120273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64385" y="244608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First difference</a:t>
            </a:r>
            <a:endParaRPr lang="en-US" dirty="0">
              <a:latin typeface="Palatino Linotype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8260314" y="3600149"/>
            <a:ext cx="3812949" cy="4008177"/>
          </a:xfrm>
          <a:prstGeom prst="wedgeRectCallout">
            <a:avLst>
              <a:gd name="adj1" fmla="val -71457"/>
              <a:gd name="adj2" fmla="val 3259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44" b="1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Your turn: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What can we conclude that </a:t>
            </a:r>
            <a:r>
              <a:rPr lang="en-GB" sz="2844" dirty="0" err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lngdp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 series if integrated of order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0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15" y="2939895"/>
            <a:ext cx="6524994" cy="64587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4385" y="1956502"/>
            <a:ext cx="11684843" cy="1214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(diff(gdpjp$lngdp,1),type="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=3))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8812" y="1946445"/>
            <a:ext cx="840418" cy="509565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</p:spTree>
    <p:extLst>
      <p:ext uri="{BB962C8B-B14F-4D97-AF65-F5344CB8AC3E}">
        <p14:creationId xmlns:p14="http://schemas.microsoft.com/office/powerpoint/2010/main" val="72415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An example: Orange Juice series</a:t>
            </a:r>
            <a:endParaRPr lang="en-US" dirty="0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8704" y="2551817"/>
            <a:ext cx="12317406" cy="4994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Frozen concentrated orange juice (FCOJ) is an important commodity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In the US prices are mainly driven by conditions in Brazil and Florida.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>
                <a:latin typeface="Dcss10" charset="0"/>
              </a:rPr>
              <a:t>Suppose we want to understand the effect of freezing weather in Florida on prices to predict prices a couple of months down the line.</a:t>
            </a:r>
          </a:p>
          <a:p>
            <a:pPr marL="406337" indent="-406337">
              <a:buFont typeface="Arial" charset="0"/>
              <a:buChar char="•"/>
            </a:pPr>
            <a:r>
              <a:rPr lang="en-US" sz="3982" dirty="0" err="1">
                <a:latin typeface="Dcss10" charset="0"/>
              </a:rPr>
              <a:t>Oj.dta</a:t>
            </a:r>
            <a:r>
              <a:rPr lang="en-US" sz="3982" dirty="0">
                <a:latin typeface="Dcss10" charset="0"/>
              </a:rPr>
              <a:t> : Monthly data on prices and freezing degree days</a:t>
            </a:r>
            <a:endParaRPr lang="en-US" sz="3982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623" y="1"/>
            <a:ext cx="3068913" cy="147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66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Orange Juice prices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623" y="1"/>
            <a:ext cx="3068913" cy="14761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8" y="2222755"/>
            <a:ext cx="9740866" cy="6966977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129932" y="1709210"/>
            <a:ext cx="6229589" cy="1027090"/>
          </a:xfrm>
          <a:prstGeom prst="wedgeRectCallout">
            <a:avLst>
              <a:gd name="adj1" fmla="val -29712"/>
              <a:gd name="adj2" fmla="val 14935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b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Does it look stationary?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26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Freezing in Florida</a:t>
            </a:r>
            <a:endParaRPr lang="en-US" dirty="0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016" y="0"/>
            <a:ext cx="3830520" cy="1935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679" y="2310609"/>
            <a:ext cx="9287597" cy="684683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814049" y="1421936"/>
            <a:ext cx="6229589" cy="1027090"/>
          </a:xfrm>
          <a:prstGeom prst="wedgeRectCallout">
            <a:avLst>
              <a:gd name="adj1" fmla="val -29712"/>
              <a:gd name="adj2" fmla="val 14935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b="1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Does it look stationary?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75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48944" y="2221770"/>
                <a:ext cx="11417117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	So far we looked by and large and cross sections</a:t>
                </a:r>
              </a:p>
              <a:p>
                <a:r>
                  <a:rPr lang="en-GB" sz="3413" dirty="0">
                    <a:latin typeface="Palatino Linotype"/>
                    <a:cs typeface="Palatino Linotype"/>
                  </a:rPr>
                  <a:t>→ 	We draw information by looking at variation across 	individuals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In </a:t>
                </a:r>
                <a:r>
                  <a:rPr lang="en-GB" sz="3413" dirty="0" err="1">
                    <a:latin typeface="Palatino Linotype"/>
                    <a:cs typeface="Palatino Linotype"/>
                  </a:rPr>
                  <a:t>DiD</a:t>
                </a:r>
                <a:r>
                  <a:rPr lang="en-GB" sz="3413" dirty="0">
                    <a:latin typeface="Palatino Linotype"/>
                    <a:cs typeface="Palatino Linotype"/>
                  </a:rPr>
                  <a:t>/Fixed effect case we had observations over time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/>
                    <a:cs typeface="Palatino Linotype"/>
                  </a:rPr>
                  <a:t>There was correlation between observations over time however this was restricted to a fixed effect; i.e.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𝜖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𝑖𝑡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𝛼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𝜂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	 vs.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𝜖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𝜏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𝛼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</m:sub>
                    </m:sSub>
                    <m:r>
                      <a:rPr lang="en-GB" sz="3413" i="1" dirty="0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𝜂</m:t>
                        </m:r>
                      </m:e>
                      <m:sub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𝑖</m:t>
                        </m:r>
                        <m:r>
                          <a:rPr lang="en-GB" sz="3413" i="1" dirty="0">
                            <a:latin typeface="Cambria Math" panose="02040503050406030204" pitchFamily="18" charset="0"/>
                            <a:cs typeface="Palatino Linotype"/>
                          </a:rPr>
                          <m:t>𝜏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/>
                    <a:cs typeface="Palatino Linotype"/>
                  </a:rPr>
                  <a:t>	 </a:t>
                </a: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3413" dirty="0">
                  <a:latin typeface="Palatino Linotype"/>
                  <a:cs typeface="Palatino Linotype"/>
                </a:endParaRPr>
              </a:p>
              <a:p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44" y="2221770"/>
                <a:ext cx="11417117" cy="6302495"/>
              </a:xfrm>
              <a:prstGeom prst="rect">
                <a:avLst/>
              </a:prstGeom>
              <a:blipFill>
                <a:blip r:embed="rId3"/>
                <a:stretch>
                  <a:fillRect l="-2296" t="-2031" r="-11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ular Callout 2"/>
              <p:cNvSpPr/>
              <p:nvPr/>
            </p:nvSpPr>
            <p:spPr>
              <a:xfrm>
                <a:off x="1644274" y="7305324"/>
                <a:ext cx="9826457" cy="2099950"/>
              </a:xfrm>
              <a:prstGeom prst="wedgeRectCallout">
                <a:avLst>
                  <a:gd name="adj1" fmla="val -4539"/>
                  <a:gd name="adj2" fmla="val -57975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406337" indent="-406337">
                  <a:buFont typeface="Arial" charset="0"/>
                  <a:buChar char="•"/>
                </a:pPr>
                <a:r>
                  <a:rPr lang="en-GB" sz="3646" dirty="0"/>
                  <a:t>We expect shocks for the same individual but at different times to be similar because of the common individual fixed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sz="3646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646" dirty="0"/>
              </a:p>
              <a:p>
                <a:pPr marL="406337" indent="-406337">
                  <a:buFont typeface="Arial" charset="0"/>
                  <a:buChar char="•"/>
                </a:pPr>
                <a:r>
                  <a:rPr lang="en-GB" sz="3646" dirty="0"/>
                  <a:t>An important issue in time series are more complex relationships between observations over time</a:t>
                </a:r>
              </a:p>
            </p:txBody>
          </p:sp>
        </mc:Choice>
        <mc:Fallback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74" y="7305324"/>
                <a:ext cx="9826457" cy="2099950"/>
              </a:xfrm>
              <a:prstGeom prst="wedgeRectCallout">
                <a:avLst>
                  <a:gd name="adj1" fmla="val -4539"/>
                  <a:gd name="adj2" fmla="val -57975"/>
                </a:avLst>
              </a:prstGeom>
              <a:blipFill>
                <a:blip r:embed="rId4"/>
                <a:stretch>
                  <a:fillRect l="-1673" t="-25333" r="-867" b="-3893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5888200" y="182137"/>
            <a:ext cx="4307273" cy="1530082"/>
          </a:xfrm>
          <a:prstGeom prst="wedgeRoundRectCallout">
            <a:avLst>
              <a:gd name="adj1" fmla="val -96648"/>
              <a:gd name="adj2" fmla="val -6403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46" dirty="0"/>
              <a:t>A </a:t>
            </a:r>
            <a:r>
              <a:rPr lang="en-US" sz="3646"/>
              <a:t>bit like: The Complete </a:t>
            </a:r>
            <a:r>
              <a:rPr lang="en-US" sz="3646" dirty="0"/>
              <a:t>history of the world </a:t>
            </a:r>
            <a:r>
              <a:rPr lang="en-US" sz="3646"/>
              <a:t>in 2 hours</a:t>
            </a:r>
            <a:endParaRPr lang="en-US" sz="3646" dirty="0"/>
          </a:p>
        </p:txBody>
      </p:sp>
    </p:spTree>
    <p:extLst>
      <p:ext uri="{BB962C8B-B14F-4D97-AF65-F5344CB8AC3E}">
        <p14:creationId xmlns:p14="http://schemas.microsoft.com/office/powerpoint/2010/main" val="141880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Dickey Fuller on OJ prices</a:t>
            </a:r>
            <a:endParaRPr lang="en-US" dirty="0">
              <a:latin typeface="Palatino Linotype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958" y="1853485"/>
            <a:ext cx="12654937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&lt;-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read_dta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("data/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oj.dta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")    </a:t>
            </a:r>
          </a:p>
          <a:p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["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lnp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"]=log(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oj$ppioj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oj$pwfsa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*100) 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oj$lnp,type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=12))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7996746" y="3131435"/>
            <a:ext cx="4872592" cy="2843903"/>
          </a:xfrm>
          <a:prstGeom prst="wedgeRectCallout">
            <a:avLst>
              <a:gd name="adj1" fmla="val -58362"/>
              <a:gd name="adj2" fmla="val -651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44" b="1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Your turn: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What can we conclude </a:t>
            </a: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that is integrated 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of order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0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</a:t>
            </a:r>
          </a:p>
          <a:p>
            <a:pPr marL="487604" indent="-487604">
              <a:buAutoNum type="alphaLcParenBoth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-164461" y="6655388"/>
            <a:ext cx="11364169" cy="1775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 summary(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ur.df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(diff(oj$lnp,1),type="</a:t>
            </a:r>
            <a:r>
              <a:rPr lang="en-US" sz="3646" b="1" dirty="0" err="1">
                <a:latin typeface="Courier New" charset="0"/>
                <a:ea typeface="Courier New" charset="0"/>
                <a:cs typeface="Courier New" charset="0"/>
              </a:rPr>
              <a:t>trend",lags</a:t>
            </a:r>
            <a:r>
              <a:rPr lang="en-US" sz="3646" b="1" dirty="0">
                <a:latin typeface="Courier New" charset="0"/>
                <a:ea typeface="Courier New" charset="0"/>
                <a:cs typeface="Courier New" charset="0"/>
              </a:rPr>
              <a:t>=12))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57" y="3543790"/>
            <a:ext cx="7097298" cy="1896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44" y="7084908"/>
            <a:ext cx="8740693" cy="19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4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Simple regression </a:t>
            </a:r>
            <a:endParaRPr lang="en-US" dirty="0">
              <a:latin typeface="Palatino Linotype" charset="0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803389" y="1626560"/>
            <a:ext cx="11488673" cy="1618526"/>
          </a:xfrm>
          <a:prstGeom prst="wedgeRectCallout">
            <a:avLst>
              <a:gd name="adj1" fmla="val -29055"/>
              <a:gd name="adj2" fmla="val 78732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87604" indent="-487604">
              <a:buFont typeface="Arial" charset="0"/>
              <a:buChar char="•"/>
            </a:pP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Note</a:t>
            </a: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: only makes sense to run regressions once all involved variables are stationary</a:t>
            </a:r>
          </a:p>
          <a:p>
            <a:pPr marL="487604" indent="-487604">
              <a:buFont typeface="Arial" charset="0"/>
              <a:buChar char="•"/>
            </a:pPr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Otherwise we expose ourselves to potentially spurious results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1012555" y="8615996"/>
            <a:ext cx="11488673" cy="1136016"/>
          </a:xfrm>
          <a:prstGeom prst="wedgeRectCallout">
            <a:avLst>
              <a:gd name="adj1" fmla="val -22388"/>
              <a:gd name="adj2" fmla="val -5602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1 extra freezing day leads 0.44% increase price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996" y="4014831"/>
            <a:ext cx="8758752" cy="41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81958" y="527858"/>
            <a:ext cx="10438265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Price shocks correlated over time?</a:t>
            </a:r>
            <a:endParaRPr lang="en-US" dirty="0">
              <a:latin typeface="Palatino Linotype" charset="0"/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1853" y="8363277"/>
            <a:ext cx="13002683" cy="1136016"/>
          </a:xfrm>
          <a:prstGeom prst="wedgeRectCallout">
            <a:avLst>
              <a:gd name="adj1" fmla="val -13496"/>
              <a:gd name="adj2" fmla="val -10963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Standard errors become somewhat higher but yields similar </a:t>
            </a:r>
            <a:r>
              <a:rPr lang="en-GB" sz="2844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picture in this case</a:t>
            </a:r>
            <a:endParaRPr lang="en-GB" sz="2844" dirty="0">
              <a:solidFill>
                <a:schemeClr val="tx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40" y="3169404"/>
            <a:ext cx="9842309" cy="341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62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52143" y="510972"/>
            <a:ext cx="10438265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Summary</a:t>
            </a:r>
            <a:endParaRPr lang="en-US" dirty="0">
              <a:latin typeface="Palatino Linotype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2987" y="2094651"/>
            <a:ext cx="11719301" cy="6257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Time series: Data points represent different observations in time of the same thing.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We need to worry about correlations between the </a:t>
            </a:r>
            <a:r>
              <a:rPr lang="en-US" sz="3128" dirty="0" err="1">
                <a:latin typeface="Palatino Linotype"/>
                <a:cs typeface="Palatino Linotype"/>
              </a:rPr>
              <a:t>datapoints</a:t>
            </a:r>
            <a:endParaRPr lang="en-US" sz="3128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Key worry: things become non-stationary which does not leave us with something fixed to estimate over time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Hence, before starting the real analysis need to check if non-</a:t>
            </a:r>
            <a:r>
              <a:rPr lang="en-US" sz="3128" dirty="0" err="1">
                <a:latin typeface="Palatino Linotype"/>
                <a:cs typeface="Palatino Linotype"/>
              </a:rPr>
              <a:t>stationarity</a:t>
            </a:r>
            <a:r>
              <a:rPr lang="en-US" sz="3128" dirty="0">
                <a:latin typeface="Palatino Linotype"/>
                <a:cs typeface="Palatino Linotype"/>
              </a:rPr>
              <a:t> could be a problem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If so we have to make things stationary before doing the actual analysis</a:t>
            </a:r>
          </a:p>
          <a:p>
            <a:pPr marL="487604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Methods for that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First differencing </a:t>
            </a:r>
          </a:p>
          <a:p>
            <a:pPr marL="1137742" lvl="1" indent="-487604">
              <a:buFont typeface="Arial" charset="0"/>
              <a:buChar char="•"/>
            </a:pPr>
            <a:r>
              <a:rPr lang="en-US" sz="3128" dirty="0">
                <a:latin typeface="Palatino Linotype"/>
                <a:cs typeface="Palatino Linotype"/>
              </a:rPr>
              <a:t>Or by including a time trend</a:t>
            </a:r>
          </a:p>
          <a:p>
            <a:pPr marL="1137742" lvl="1" indent="-487604">
              <a:buFont typeface="Arial" charset="0"/>
              <a:buChar char="•"/>
            </a:pPr>
            <a:endParaRPr lang="en-US" sz="3128" dirty="0">
              <a:latin typeface="Palatino Linotype"/>
              <a:cs typeface="Palatino Linotype"/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6706361" y="7965476"/>
            <a:ext cx="6095008" cy="1754438"/>
          </a:xfrm>
          <a:prstGeom prst="wedgeRectCallout">
            <a:avLst>
              <a:gd name="adj1" fmla="val -56497"/>
              <a:gd name="adj2" fmla="val -43678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844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focused on diff. because time trend does not help when in reality unit root whereas differ. is still ok when trend stationary case</a:t>
            </a:r>
          </a:p>
        </p:txBody>
      </p:sp>
    </p:spTree>
    <p:extLst>
      <p:ext uri="{BB962C8B-B14F-4D97-AF65-F5344CB8AC3E}">
        <p14:creationId xmlns:p14="http://schemas.microsoft.com/office/powerpoint/2010/main" val="185534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lovesagame.lovesagame.netdna-cdn.com/wp-content/uploads/defyingthedistan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3" y="1"/>
            <a:ext cx="13002683" cy="236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Palatino Linotype" charset="0"/>
              </a:rPr>
              <a:t>There are many routes to infinity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0236" y="2381668"/>
            <a:ext cx="12374304" cy="105041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To get reasonably precise estimates we need large enough samples.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i.e. we make arguments about what happens when samples go to infinity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With panel data we can get large numbers along either of two dimensions: </a:t>
            </a:r>
          </a:p>
          <a:p>
            <a:pPr marL="1300277" lvl="1" indent="-650138">
              <a:buFont typeface="+mj-lt"/>
              <a:buAutoNum type="arabicPeriod"/>
            </a:pPr>
            <a:r>
              <a:rPr lang="en-GB" sz="3413" dirty="0">
                <a:latin typeface="Palatino Linotype"/>
                <a:cs typeface="Palatino Linotype"/>
              </a:rPr>
              <a:t>More cross sectional units</a:t>
            </a:r>
          </a:p>
          <a:p>
            <a:pPr marL="1300277" lvl="1" indent="-650138">
              <a:buFont typeface="+mj-lt"/>
              <a:buAutoNum type="arabicPeriod"/>
            </a:pPr>
            <a:r>
              <a:rPr lang="en-GB" sz="3413" dirty="0">
                <a:latin typeface="Palatino Linotype"/>
                <a:cs typeface="Palatino Linotype"/>
              </a:rPr>
              <a:t>More time periods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Typically we rely more on the cross sectional dimension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In time series we rely on the </a:t>
            </a:r>
            <a:r>
              <a:rPr lang="en-GB" sz="3413" b="1" dirty="0">
                <a:latin typeface="Palatino Linotype"/>
                <a:cs typeface="Palatino Linotype"/>
              </a:rPr>
              <a:t>time dimension </a:t>
            </a:r>
            <a:r>
              <a:rPr lang="en-GB" sz="3413" dirty="0">
                <a:latin typeface="Palatino Linotype"/>
                <a:cs typeface="Palatino Linotype"/>
              </a:rPr>
              <a:t>which raises additional issue if there is correlation over time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Key concern: </a:t>
            </a:r>
            <a:r>
              <a:rPr lang="en-GB" sz="3413" b="1" dirty="0" err="1">
                <a:latin typeface="Palatino Linotype"/>
                <a:cs typeface="Palatino Linotype"/>
              </a:rPr>
              <a:t>stationarity</a:t>
            </a:r>
            <a:endParaRPr lang="en-GB" sz="3413" b="1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r>
              <a:rPr lang="en-GB" sz="3413" dirty="0">
                <a:latin typeface="Palatino Linotype"/>
                <a:cs typeface="Palatino Linotype"/>
              </a:rPr>
              <a:t>	→ Are the distributional characteristics stable over time?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b="1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304906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Example: Japanese GDP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238" y="2742753"/>
            <a:ext cx="7151476" cy="520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-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853" y="1825441"/>
                <a:ext cx="13002682" cy="71522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 algn="ctr">
                  <a:buFont typeface="Arial" charset="0"/>
                  <a:buChar char="•"/>
                </a:pPr>
                <a:endParaRPr lang="en-GB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We note the value of a time series in period 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value in the previous period is called the first </a:t>
                </a:r>
                <a:r>
                  <a:rPr lang="en-GB" sz="3413" b="1" dirty="0">
                    <a:latin typeface="Palatino Linotype" charset="0"/>
                    <a:ea typeface="Palatino Linotype" charset="0"/>
                    <a:cs typeface="Palatino Linotype" charset="0"/>
                  </a:rPr>
                  <a:t>lag</a:t>
                </a: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value j periods ago is the j-</a:t>
                </a:r>
                <a:r>
                  <a:rPr lang="en-GB" sz="3413" dirty="0" err="1">
                    <a:latin typeface="Palatino Linotype" charset="0"/>
                    <a:ea typeface="Palatino Linotype" charset="0"/>
                    <a:cs typeface="Palatino Linotype" charset="0"/>
                  </a:rPr>
                  <a:t>th</a:t>
                </a: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lag,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The change between periods t-1 and t is called the first difference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𝑌𝑡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=</m:t>
                    </m:r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 </m:t>
                    </m:r>
                    <m:sSub>
                      <m:sSub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For small enough changes </a:t>
                </a:r>
              </a:p>
              <a:p>
                <a:pPr lvl="0" algn="ctr"/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∆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 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func>
                      <m:funcPr>
                        <m:ctrlP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413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  <m:r>
                          <a:rPr lang="en-GB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  <m:t>=</m:t>
                        </m:r>
                        <m:func>
                          <m:funcPr>
                            <m:ctrlPr>
                              <a:rPr lang="en-GB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3413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sz="3413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3413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GB" sz="3413" i="1">
                                        <a:latin typeface="Cambria Math" panose="02040503050406030204" pitchFamily="18" charset="0"/>
                                        <a:ea typeface="Palatino Linotype" charset="0"/>
                                        <a:cs typeface="Palatino Linotype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GB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GB" sz="3413" i="1">
                                        <a:latin typeface="Cambria Math" panose="02040503050406030204" pitchFamily="18" charset="0"/>
                                        <a:ea typeface="Palatino Linotype" charset="0"/>
                                        <a:cs typeface="Palatino Linotype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𝑡</m:t>
                                        </m:r>
                                        <m:r>
                                          <a:rPr lang="en-GB" sz="3413" i="1">
                                            <a:latin typeface="Cambria Math" panose="02040503050406030204" pitchFamily="18" charset="0"/>
                                            <a:ea typeface="Palatino Linotype" charset="0"/>
                                            <a:cs typeface="Palatino Linotype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 lvl="0" algn="ctr"/>
                <a:endParaRPr lang="en-GB" sz="3413" i="1" dirty="0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 lvl="0" algn="ctr"/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=</m:t>
                    </m:r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𝑙𝑛</m:t>
                    </m:r>
                    <m:d>
                      <m:d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1+</m:t>
                        </m:r>
                        <m:f>
                          <m:f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413" i="1">
                                    <a:latin typeface="Cambria Math" panose="02040503050406030204" pitchFamily="18" charset="0"/>
                                    <a:ea typeface="Palatino Linotype" charset="0"/>
                                    <a:cs typeface="Palatino Linotype" charset="0"/>
                                  </a:rPr>
                                </m:ctrlPr>
                              </m:sSubPr>
                              <m:e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𝑡</m:t>
                                </m:r>
                                <m:r>
                                  <a:rPr lang="en-GB" sz="3413" i="1">
                                    <a:latin typeface="Cambria Math" charset="0"/>
                                    <a:ea typeface="Palatino Linotype" charset="0"/>
                                    <a:cs typeface="Palatino Linotype" charset="0"/>
                                  </a:rPr>
                                  <m:t>−1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sz="3413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≈</m:t>
                    </m:r>
                    <m:f>
                      <m:fPr>
                        <m:ctrlPr>
                          <a:rPr lang="en-US" sz="3413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3413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413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  <m:r>
                              <a:rPr lang="en-GB" sz="3413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 </a:t>
                </a:r>
                <a:endParaRPr lang="en-US" sz="3413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lvl="0"/>
                <a:r>
                  <a:rPr lang="en-GB" sz="3413" dirty="0">
                    <a:latin typeface="Palatino Linotype" charset="0"/>
                    <a:ea typeface="Palatino Linotype" charset="0"/>
                    <a:cs typeface="Palatino Linotype" charset="0"/>
                  </a:rPr>
                  <a:t>	is approximately equal to the growth rate of the variable Y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" y="1825441"/>
                <a:ext cx="13002682" cy="7152214"/>
              </a:xfrm>
              <a:prstGeom prst="rect">
                <a:avLst/>
              </a:prstGeom>
              <a:blipFill>
                <a:blip r:embed="rId3"/>
                <a:stretch>
                  <a:fillRect l="-1875" r="-3188" b="-26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04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Palatino Linotype" charset="0"/>
              </a:rPr>
              <a:t>Time series - Notation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65581" y="3401000"/>
                <a:ext cx="12478964" cy="4901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455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455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455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 is the value of a time series at time t 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endParaRPr lang="en-GB" sz="4550" i="1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455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550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sSubPr>
                          <m:e>
                            <m:r>
                              <a:rPr lang="en-GB" sz="4550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4550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GB" sz="455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 </m:t>
                    </m:r>
                  </m:oMath>
                </a14:m>
                <a:r>
                  <a:rPr lang="en-GB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is the entire time series, i.e. a collection of values over time </a:t>
                </a:r>
                <a:endParaRPr lang="en-US" sz="4550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US" sz="4550" dirty="0">
                    <a:latin typeface="Palatino Linotype" charset="0"/>
                    <a:ea typeface="Palatino Linotype" charset="0"/>
                    <a:cs typeface="Palatino Linotype" charset="0"/>
                  </a:rPr>
                  <a:t> </a:t>
                </a: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3401000"/>
                <a:ext cx="12478964" cy="4901342"/>
              </a:xfrm>
              <a:prstGeom prst="rect">
                <a:avLst/>
              </a:prstGeom>
              <a:blipFill>
                <a:blip r:embed="rId3"/>
                <a:stretch>
                  <a:fillRect t="-3607" r="-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55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2783</Words>
  <Application>Microsoft Office PowerPoint</Application>
  <PresentationFormat>Custom</PresentationFormat>
  <Paragraphs>397</Paragraphs>
  <Slides>53</Slides>
  <Notes>49</Notes>
  <HiddenSlides>1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6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Dcss10</vt:lpstr>
      <vt:lpstr>Palatino Linotype</vt:lpstr>
      <vt:lpstr>Times New Roman</vt:lpstr>
      <vt:lpstr>Wingdings</vt:lpstr>
      <vt:lpstr>Office Theme</vt:lpstr>
      <vt:lpstr>Time Series To infinity and beyond…. by Ralf Martin (r.martin@imperial.ac.uk)</vt:lpstr>
      <vt:lpstr>Objectives of this lecture</vt:lpstr>
      <vt:lpstr>What’s the challenge of time series data?</vt:lpstr>
      <vt:lpstr>Extra Slides</vt:lpstr>
      <vt:lpstr>Time series</vt:lpstr>
      <vt:lpstr>There are many routes to infinity</vt:lpstr>
      <vt:lpstr>Time series Example: Japanese GDP</vt:lpstr>
      <vt:lpstr>Time series - Notation</vt:lpstr>
      <vt:lpstr>Time series - Notation</vt:lpstr>
      <vt:lpstr>log(Japanese GDP)</vt:lpstr>
      <vt:lpstr>Δlog(Japanese GDP)</vt:lpstr>
      <vt:lpstr>Stationarity Definition</vt:lpstr>
      <vt:lpstr>To be stationary or not to be stationary – that is the question…..</vt:lpstr>
      <vt:lpstr>White noise</vt:lpstr>
      <vt:lpstr>White noise</vt:lpstr>
      <vt:lpstr>The autocorrelation function</vt:lpstr>
      <vt:lpstr>An autoregressive process</vt:lpstr>
      <vt:lpstr>AR(1) with β=0.8</vt:lpstr>
      <vt:lpstr>The mean of a stationary AR(1) process </vt:lpstr>
      <vt:lpstr>AR(1)</vt:lpstr>
      <vt:lpstr>What about〖  σ〗_Y^2?</vt:lpstr>
      <vt:lpstr>AR(1)</vt:lpstr>
      <vt:lpstr>Autocorrelation function of AR(1)</vt:lpstr>
      <vt:lpstr>Correlogram of AR(1) with β=0.8</vt:lpstr>
      <vt:lpstr>Correlogram of AR(1) with β=-0.7</vt:lpstr>
      <vt:lpstr>Estimation of a stationary model</vt:lpstr>
      <vt:lpstr>Non – stationarity: a roadmap </vt:lpstr>
      <vt:lpstr>Non – stationarity: Trends </vt:lpstr>
      <vt:lpstr>Random Walks</vt:lpstr>
      <vt:lpstr>A Random Walk</vt:lpstr>
      <vt:lpstr>Two different Random Walks</vt:lpstr>
      <vt:lpstr>A Random Walk and an AR(1) with β=0.95</vt:lpstr>
      <vt:lpstr>Mean of a random walk</vt:lpstr>
      <vt:lpstr>Variance of a random walk</vt:lpstr>
      <vt:lpstr>A deterministic trend</vt:lpstr>
      <vt:lpstr>A deterministic trend vs random walk</vt:lpstr>
      <vt:lpstr>Random walk with drift</vt:lpstr>
      <vt:lpstr>Consequences of non stationarity</vt:lpstr>
      <vt:lpstr>Random walk’s  biased estimates</vt:lpstr>
      <vt:lpstr>Distribution of t-stat of a random walk β ̂ of 100 observations</vt:lpstr>
      <vt:lpstr>Dickey-Fuller test to the rescue</vt:lpstr>
      <vt:lpstr>R to the rescue: DF tests</vt:lpstr>
      <vt:lpstr>How about AR(2)?</vt:lpstr>
      <vt:lpstr>R can do AR(2) too (or more)</vt:lpstr>
      <vt:lpstr>Dealing with non-stationarity</vt:lpstr>
      <vt:lpstr>First difference</vt:lpstr>
      <vt:lpstr>An example: Orange Juice series</vt:lpstr>
      <vt:lpstr>Orange Juice prices</vt:lpstr>
      <vt:lpstr>Freezing in Florida</vt:lpstr>
      <vt:lpstr>Dickey Fuller on OJ prices</vt:lpstr>
      <vt:lpstr>Simple regression </vt:lpstr>
      <vt:lpstr>Price shocks correlated over time?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2020-11-14T15:09:46Z</dcterms:modified>
</cp:coreProperties>
</file>